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281" r:id="rId4"/>
    <p:sldId id="275" r:id="rId5"/>
    <p:sldId id="271" r:id="rId6"/>
    <p:sldId id="273" r:id="rId7"/>
  </p:sldIdLst>
  <p:sldSz cx="9902825" cy="6858000" type="A4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23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D2A48B96-639E-45A3-A0BA-2464DFDB1FAA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1024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4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A6837353-30EB-4A48-80EB-173D804AEFBD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37971" y="1122366"/>
            <a:ext cx="7427828" cy="2387607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0884" y="365126"/>
            <a:ext cx="8542002" cy="5811855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fld id="{82F288E0-7875-42C4-84C8-98DBBD3BF4D2}" type="datetimeFigureOut">
              <a:rPr lang="zh-CN" altLang="en-US" noProof="1" smtClean="0">
                <a:latin typeface="+mn-lt"/>
                <a:ea typeface="+mn-ea"/>
                <a:cs typeface="+mn-cs"/>
              </a:rPr>
            </a:fld>
            <a:endParaRPr lang="zh-CN" altLang="en-US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5038725" y="5811838"/>
            <a:ext cx="2227263" cy="365125"/>
          </a:xfrm>
        </p:spPr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fld id="{82F288E0-7875-42C4-84C8-98DBBD3BF4D2}" type="datetimeFigureOut">
              <a:rPr lang="zh-CN" altLang="en-US" noProof="1" smtClean="0">
                <a:latin typeface="+mn-lt"/>
                <a:ea typeface="+mn-ea"/>
                <a:cs typeface="+mn-cs"/>
              </a:rPr>
            </a:fld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038725" y="5811838"/>
            <a:ext cx="2227263" cy="365125"/>
          </a:xfrm>
        </p:spPr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5726" y="1709743"/>
            <a:ext cx="8542002" cy="2852745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5726" y="4589476"/>
            <a:ext cx="8542002" cy="150019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图片 6" descr="asahi logo small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23375" y="3175"/>
            <a:ext cx="695325" cy="833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0884" y="1825630"/>
            <a:ext cx="4209102" cy="4351351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13784" y="1825630"/>
            <a:ext cx="4209102" cy="4351351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fld id="{82F288E0-7875-42C4-84C8-98DBBD3BF4D2}" type="datetimeFigureOut">
              <a:rPr lang="zh-CN" altLang="en-US" noProof="1" smtClean="0">
                <a:latin typeface="+mn-lt"/>
                <a:ea typeface="+mn-ea"/>
                <a:cs typeface="+mn-cs"/>
              </a:rPr>
            </a:fld>
            <a:endParaRPr lang="zh-CN" altLang="en-US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5880100" y="6356350"/>
            <a:ext cx="3343275" cy="365125"/>
          </a:xfrm>
        </p:spPr>
        <p:txBody>
          <a:bodyPr/>
          <a:p>
            <a:pPr algn="r" fontAlgn="auto"/>
            <a:r>
              <a:rPr lang="zh-CN" altLang="en-US" strike="noStrike" noProof="1">
                <a:latin typeface="Calibri" panose="020F0502020204030204" charset="0"/>
                <a:ea typeface="宋体" panose="02010600030101010101" pitchFamily="2" charset="-122"/>
                <a:cs typeface="+mn-ea"/>
              </a:rPr>
              <a:t>深圳市盈灵和光电科技有限公司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174" y="365126"/>
            <a:ext cx="8542002" cy="1325567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4037" y="1778443"/>
            <a:ext cx="3958887" cy="823914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64037" y="2665387"/>
            <a:ext cx="3958887" cy="352429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82618" y="1778443"/>
            <a:ext cx="3978385" cy="823914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82618" y="2665387"/>
            <a:ext cx="3978385" cy="352429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fld id="{82F288E0-7875-42C4-84C8-98DBBD3BF4D2}" type="datetimeFigureOut">
              <a:rPr lang="zh-CN" altLang="en-US" noProof="1" smtClean="0">
                <a:latin typeface="+mn-lt"/>
                <a:ea typeface="+mn-ea"/>
                <a:cs typeface="+mn-cs"/>
              </a:rPr>
            </a:fld>
            <a:endParaRPr lang="zh-CN" altLang="en-US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5038725" y="5811838"/>
            <a:ext cx="2227263" cy="365125"/>
          </a:xfrm>
        </p:spPr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fld id="{82F288E0-7875-42C4-84C8-98DBBD3BF4D2}" type="datetimeFigureOut">
              <a:rPr lang="zh-CN" altLang="en-US" noProof="1" smtClean="0">
                <a:latin typeface="+mn-lt"/>
                <a:ea typeface="+mn-ea"/>
                <a:cs typeface="+mn-cs"/>
              </a:rPr>
            </a:fld>
            <a:endParaRPr lang="zh-CN" altLang="en-US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880100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5038725" y="5811838"/>
            <a:ext cx="2227263" cy="365125"/>
          </a:xfrm>
        </p:spPr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fld id="{82F288E0-7875-42C4-84C8-98DBBD3BF4D2}" type="datetimeFigureOut">
              <a:rPr lang="zh-CN" altLang="en-US" noProof="1" smtClean="0">
                <a:latin typeface="+mn-lt"/>
                <a:ea typeface="+mn-ea"/>
                <a:cs typeface="+mn-cs"/>
              </a:rPr>
            </a:fld>
            <a:endParaRPr lang="zh-CN" altLang="en-US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880100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r>
              <a:rPr lang="zh-CN" altLang="en-US" strike="noStrike" noProof="1">
                <a:latin typeface="Calibri" panose="020F0502020204030204" charset="0"/>
                <a:ea typeface="宋体" panose="02010600030101010101" pitchFamily="2" charset="-122"/>
                <a:cs typeface="+mn-ea"/>
                <a:sym typeface="+mn-ea"/>
              </a:rPr>
              <a:t>深圳市盈灵和光电有限公司</a:t>
            </a:r>
            <a:endParaRPr lang="zh-CN" altLang="en-US" strike="noStrike" noProof="1"/>
          </a:p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5038725" y="5811838"/>
            <a:ext cx="2227263" cy="365125"/>
          </a:xfrm>
        </p:spPr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2174" y="457201"/>
            <a:ext cx="3383584" cy="1600205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0392" y="457202"/>
            <a:ext cx="5013784" cy="54038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2174" y="2057406"/>
            <a:ext cx="3383584" cy="3811599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fld id="{82F288E0-7875-42C4-84C8-98DBBD3BF4D2}" type="datetimeFigureOut">
              <a:rPr lang="zh-CN" altLang="en-US" noProof="1" smtClean="0">
                <a:latin typeface="+mn-lt"/>
                <a:ea typeface="+mn-ea"/>
                <a:cs typeface="+mn-cs"/>
              </a:rPr>
            </a:fld>
            <a:endParaRPr lang="zh-CN" altLang="en-US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5880100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5038725" y="5811838"/>
            <a:ext cx="2227263" cy="365125"/>
          </a:xfrm>
        </p:spPr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87385" y="365126"/>
            <a:ext cx="2135500" cy="5811855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0884" y="365126"/>
            <a:ext cx="6282704" cy="5811855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fontAlgn="auto"/>
            <a:fld id="{82F288E0-7875-42C4-84C8-98DBBD3BF4D2}" type="datetimeFigureOut">
              <a:rPr lang="zh-CN" altLang="en-US" noProof="1" smtClean="0">
                <a:latin typeface="+mn-lt"/>
                <a:ea typeface="+mn-ea"/>
                <a:cs typeface="+mn-cs"/>
              </a:rPr>
            </a:fld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038725" y="5811838"/>
            <a:ext cx="2227263" cy="365125"/>
          </a:xfrm>
        </p:spPr>
        <p:txBody>
          <a:bodyPr/>
          <a:p>
            <a:pPr fontAlgn="auto"/>
            <a:fld id="{7D9BB5D0-35E4-459D-AEF3-FE4D7C45CC19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2337" cy="1325563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2582863" y="1773238"/>
            <a:ext cx="8542337" cy="435133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 indent="-2286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82F288E0-7875-42C4-84C8-98DBBD3BF4D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pic>
        <p:nvPicPr>
          <p:cNvPr id="1029" name="图片 1" descr="Asahi logo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777288" y="20638"/>
            <a:ext cx="1106487" cy="989012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79775" y="3535363"/>
            <a:ext cx="3130550" cy="1017588"/>
          </a:xfrm>
        </p:spPr>
        <p:txBody>
          <a:bodyPr anchor="b">
            <a:normAutofit fontScale="90000"/>
          </a:bodyPr>
          <a:p>
            <a:pPr fontAlgn="auto"/>
            <a:br>
              <a:rPr lang="zh-CN" altLang="en-US"/>
            </a:br>
            <a:endParaRPr lang="zh-CN" altLang="en-US" strike="noStrike" noProof="1"/>
          </a:p>
        </p:txBody>
      </p:sp>
      <p:sp>
        <p:nvSpPr>
          <p:cNvPr id="11266" name="标题 1"/>
          <p:cNvSpPr>
            <a:spLocks noGrp="1"/>
          </p:cNvSpPr>
          <p:nvPr/>
        </p:nvSpPr>
        <p:spPr>
          <a:xfrm>
            <a:off x="732790" y="1465580"/>
            <a:ext cx="7496175" cy="1308100"/>
          </a:xfrm>
          <a:prstGeom prst="rect">
            <a:avLst/>
          </a:prstGeom>
          <a:noFill/>
          <a:ln w="9525">
            <a:noFill/>
          </a:ln>
        </p:spPr>
        <p:txBody>
          <a:bodyPr lIns="84427" tIns="42213" rIns="84427" bIns="42213" anchor="b"/>
          <a:p>
            <a:pPr algn="ctr">
              <a:lnSpc>
                <a:spcPct val="90000"/>
              </a:lnSpc>
            </a:pPr>
            <a:r>
              <a:rPr lang="en-US" sz="3000">
                <a:latin typeface="Calibri" panose="020F0502020204030204" charset="0"/>
                <a:ea typeface="宋体" panose="02010600030101010101" pitchFamily="2" charset="-122"/>
              </a:rPr>
              <a:t>“5050” LED Street light lens</a:t>
            </a:r>
            <a:endParaRPr lang="en-US" sz="3000">
              <a:latin typeface="Calibri" panose="020F0502020204030204" charset="0"/>
              <a:ea typeface="宋体" panose="02010600030101010101" pitchFamily="2" charset="-122"/>
            </a:endParaRPr>
          </a:p>
          <a:p>
            <a:pPr algn="ctr">
              <a:lnSpc>
                <a:spcPct val="90000"/>
              </a:lnSpc>
            </a:pPr>
            <a:r>
              <a:rPr lang="en-US" sz="3000">
                <a:latin typeface="Calibri" panose="020F0502020204030204" charset="0"/>
                <a:ea typeface="宋体" panose="02010600030101010101" pitchFamily="2" charset="-122"/>
              </a:rPr>
              <a:t>80X60</a:t>
            </a:r>
            <a:endParaRPr lang="en-US" sz="3000" dirty="0"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algn="ctr">
              <a:lnSpc>
                <a:spcPct val="90000"/>
              </a:lnSpc>
            </a:pPr>
            <a:r>
              <a:rPr lang="en-US" altLang="zh-CN" sz="3000" dirty="0"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rPr>
              <a:t>optical simulation report</a:t>
            </a:r>
            <a:endParaRPr lang="en-US" altLang="zh-CN" sz="3000" dirty="0"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7210743" y="6058853"/>
            <a:ext cx="2416175" cy="415925"/>
          </a:xfrm>
          <a:prstGeom prst="rect">
            <a:avLst/>
          </a:prstGeom>
        </p:spPr>
        <p:txBody>
          <a:bodyPr vert="horz" lIns="84427" tIns="42213" rIns="84427" bIns="42213" rtlCol="0" anchor="b">
            <a:normAutofit fontScale="4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/>
            <a:r>
              <a:rPr lang="en-US" sz="4430" strike="noStrike" noProof="1">
                <a:latin typeface="+mj-lt"/>
                <a:ea typeface="+mj-ea"/>
                <a:cs typeface="+mj-cs"/>
              </a:rPr>
              <a:t>2018-08-15</a:t>
            </a:r>
            <a:endParaRPr lang="en-US" sz="5540" strike="noStrike" noProof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7225" y="662940"/>
            <a:ext cx="3547110" cy="643255"/>
          </a:xfrm>
        </p:spPr>
        <p:txBody>
          <a:bodyPr/>
          <a:p>
            <a:r>
              <a:rPr lang="en-US" altLang="zh-CN"/>
              <a:t>Lens Layout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33705" y="1814830"/>
            <a:ext cx="3994150" cy="35242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005" y="1814830"/>
            <a:ext cx="4960620" cy="32277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947863" y="133350"/>
            <a:ext cx="5373688" cy="346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x-none" sz="1660" noProof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charset="0"/>
                <a:ea typeface="宋体" panose="02010600030101010101" pitchFamily="2" charset="-122"/>
                <a:cs typeface="+mn-ea"/>
                <a:sym typeface="+mn-ea"/>
              </a:rPr>
              <a:t>Total—Irradiance map for incident flux Black</a:t>
            </a:r>
            <a:r>
              <a:rPr lang="zh-CN" altLang="en-US" sz="1660" noProof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charset="0"/>
                <a:ea typeface="宋体" panose="02010600030101010101" pitchFamily="2" charset="-122"/>
                <a:cs typeface="+mn-ea"/>
                <a:sym typeface="+mn-ea"/>
              </a:rPr>
              <a:t>（</a:t>
            </a:r>
            <a:r>
              <a:rPr lang="en-US" altLang="x-none" sz="1660" noProof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charset="0"/>
                <a:ea typeface="宋体" panose="02010600030101010101" pitchFamily="2" charset="-122"/>
                <a:cs typeface="+mn-ea"/>
                <a:sym typeface="+mn-ea"/>
              </a:rPr>
              <a:t>1m</a:t>
            </a:r>
            <a:r>
              <a:rPr lang="zh-CN" altLang="en-US" sz="1660" noProof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charset="0"/>
                <a:ea typeface="宋体" panose="02010600030101010101" pitchFamily="2" charset="-122"/>
                <a:cs typeface="+mn-ea"/>
                <a:sym typeface="+mn-ea"/>
              </a:rPr>
              <a:t>）</a:t>
            </a:r>
            <a:endParaRPr lang="en-US" altLang="zh-CN" sz="1660" noProof="1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7780" y="1757045"/>
            <a:ext cx="2901950" cy="238569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1285" y="1881505"/>
            <a:ext cx="2952115" cy="23850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407025" y="509524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Add black reflective strip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739900" y="133350"/>
            <a:ext cx="5514975" cy="346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x-none" sz="1660" noProof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charset="0"/>
                <a:ea typeface="宋体" panose="02010600030101010101" pitchFamily="2" charset="-122"/>
                <a:cs typeface="+mn-ea"/>
                <a:sym typeface="+mn-ea"/>
              </a:rPr>
              <a:t>Total—Irradiance map for incident flux color</a:t>
            </a:r>
            <a:r>
              <a:rPr lang="zh-CN" altLang="en-US" sz="1660" noProof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charset="0"/>
                <a:ea typeface="宋体" panose="02010600030101010101" pitchFamily="2" charset="-122"/>
                <a:cs typeface="+mn-ea"/>
                <a:sym typeface="+mn-ea"/>
              </a:rPr>
              <a:t>（</a:t>
            </a:r>
            <a:r>
              <a:rPr lang="en-US" altLang="x-none" sz="1660" noProof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charset="0"/>
                <a:ea typeface="宋体" panose="02010600030101010101" pitchFamily="2" charset="-122"/>
                <a:cs typeface="+mn-ea"/>
                <a:sym typeface="+mn-ea"/>
              </a:rPr>
              <a:t>1m</a:t>
            </a:r>
            <a:r>
              <a:rPr lang="zh-CN" altLang="en-US" sz="1660" noProof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charset="0"/>
                <a:ea typeface="宋体" panose="02010600030101010101" pitchFamily="2" charset="-122"/>
                <a:cs typeface="+mn-ea"/>
                <a:sym typeface="+mn-ea"/>
              </a:rPr>
              <a:t>）</a:t>
            </a:r>
            <a:endParaRPr lang="en-US" altLang="zh-CN" sz="1660" noProof="1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0130" y="1755140"/>
            <a:ext cx="3143885" cy="261112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745" y="1833245"/>
            <a:ext cx="2931160" cy="24549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427980" y="5182870"/>
            <a:ext cx="247269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ym typeface="+mn-ea"/>
              </a:rPr>
              <a:t>Add black reflective strip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/>
        </p:nvSpPr>
        <p:spPr>
          <a:xfrm>
            <a:off x="3436938" y="467678"/>
            <a:ext cx="2717800" cy="346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60" noProof="1"/>
              <a:t>Light distribution curve</a:t>
            </a:r>
            <a:endParaRPr lang="en-US" altLang="zh-CN" sz="1660" noProof="1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39645" y="1411605"/>
            <a:ext cx="3410585" cy="356362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437255" y="5424805"/>
            <a:ext cx="179514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>
                <a:sym typeface="+mn-ea"/>
              </a:rPr>
              <a:t>Effeciency: 90.8%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WPS 演示</Application>
  <PresentationFormat>宽屏</PresentationFormat>
  <Paragraphs>22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Calibri Light</vt:lpstr>
      <vt:lpstr>微软雅黑</vt:lpstr>
      <vt:lpstr>Arial Unicode MS</vt:lpstr>
      <vt:lpstr>Office 主题</vt:lpstr>
      <vt:lpstr> </vt:lpstr>
      <vt:lpstr>Lens Layout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ASAHI</dc:creator>
  <cp:lastModifiedBy>weiwei1408791938</cp:lastModifiedBy>
  <cp:revision>21</cp:revision>
  <dcterms:created xsi:type="dcterms:W3CDTF">2016-07-01T13:58:00Z</dcterms:created>
  <dcterms:modified xsi:type="dcterms:W3CDTF">2020-02-04T09:42:47Z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